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E8F5E9"/>
            </a:gs>
            <a:gs pos="100000">
              <a:srgbClr val="C8E6C9"/>
            </a:gs>
          </a:gsLst>
          <a:lin scaled="0" ang="135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4575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2E7D32"/>
                </a:solidFill>
              </a:defRPr>
            </a:pPr>
            <a:r>
              <a:t>科学饮食减肥指南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840480"/>
            <a:ext cx="94457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4CAF50"/>
                </a:solidFill>
              </a:defRPr>
            </a:pPr>
            <a:r>
              <a:t>健康减重 持续改变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45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核心原理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554480"/>
            <a:ext cx="5486400" cy="109728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热量缺口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031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摄入热量 &lt; 消耗热量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834640"/>
            <a:ext cx="5486400" cy="109728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92608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9800"/>
                </a:solidFill>
              </a:defRPr>
            </a:pPr>
            <a:r>
              <a:t>合理目标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38328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每周减重0.5-1公斤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554480"/>
            <a:ext cx="5486400" cy="54864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09360" y="16459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三大营养素比例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60" y="2103120"/>
            <a:ext cx="5303520" cy="-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蛋白质 20-25% - 维持肌肉，增加饱腹感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29264686200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碳水化合物 45-50% - 主要能量来源，选择复合碳水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58529143800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脂肪 25-30% - 激素调节，选择健康脂肪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3383280"/>
            <a:ext cx="5486400" cy="7315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34747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757575"/>
                </a:solidFill>
              </a:defRPr>
            </a:pPr>
            <a:r>
              <a:t>提示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931920"/>
            <a:ext cx="5303520" cy="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每天减少300-500千卡摄入，每周可减重0.5-1公斤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45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吃什么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554480"/>
            <a:ext cx="5486400" cy="3657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推荐食物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03120"/>
            <a:ext cx="5303520" cy="-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蛋白质：鸡胸肉、鱼虾、豆腐、鸡蛋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34452955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蔬菜：西兰花、菠菜、黄瓜、番茄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668903899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水果：苹果、蓝莓、草莓、柚子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003354843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主食：燕麦、糙米、红薯、全麦面包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337805787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健康脂肪：坚果、牛油果、橄榄油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554480"/>
            <a:ext cx="548640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164592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62828"/>
                </a:solidFill>
              </a:defRPr>
            </a:pPr>
            <a:r>
              <a:t>避免食物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103120"/>
            <a:ext cx="5303520" cy="-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</a:p>
        </p:txBody>
      </p:sp>
      <p:sp>
        <p:nvSpPr>
          <p:cNvPr id="14" name="TextBox 13"/>
          <p:cNvSpPr txBox="1"/>
          <p:nvPr/>
        </p:nvSpPr>
        <p:spPr>
          <a:xfrm>
            <a:off x="6400800" y="2011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油炸食品：炸鸡、薯条等高油食物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34452955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精制碳水：白米饭、白面包、蛋糕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668903899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含糖饮料：可乐、奶茶、果汁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1003354843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加工肉类：香肠、火腿、培根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133780578768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零食甜点：饼干、糖果、冰淇淋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45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怎么吃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554480"/>
            <a:ext cx="3657600" cy="73152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3474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少食多餐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03120"/>
            <a:ext cx="3474720" cy="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每天4-5餐，避免暴饮暴食</a:t>
            </a:r>
          </a:p>
        </p:txBody>
      </p:sp>
      <p:sp>
        <p:nvSpPr>
          <p:cNvPr id="6" name="Rectangle 5"/>
          <p:cNvSpPr/>
          <p:nvPr/>
        </p:nvSpPr>
        <p:spPr>
          <a:xfrm>
            <a:off x="4297680" y="1554480"/>
            <a:ext cx="3657600" cy="73152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0" y="1645920"/>
            <a:ext cx="3474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9800"/>
                </a:solidFill>
              </a:defRPr>
            </a:pPr>
            <a:r>
              <a:t>细嚼慢咽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2103120"/>
            <a:ext cx="3474720" cy="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每口咀嚼20次，给大脑饱腹信号</a:t>
            </a:r>
          </a:p>
        </p:txBody>
      </p:sp>
      <p:sp>
        <p:nvSpPr>
          <p:cNvPr id="9" name="Rectangle 8"/>
          <p:cNvSpPr/>
          <p:nvPr/>
        </p:nvSpPr>
        <p:spPr>
          <a:xfrm>
            <a:off x="8138160" y="1554480"/>
            <a:ext cx="3657600" cy="7315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0" y="1645920"/>
            <a:ext cx="3474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976D2"/>
                </a:solidFill>
              </a:defRPr>
            </a:pPr>
            <a:r>
              <a:t>饭前喝水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103120"/>
            <a:ext cx="3474720" cy="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饭前喝一杯水，减少进食量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65176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一日三餐建议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108960"/>
            <a:ext cx="5303520" cy="-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</a:p>
        </p:txBody>
      </p:sp>
      <p:sp>
        <p:nvSpPr>
          <p:cNvPr id="15" name="TextBox 14"/>
          <p:cNvSpPr txBox="1"/>
          <p:nvPr/>
        </p:nvSpPr>
        <p:spPr>
          <a:xfrm>
            <a:off x="640080" y="3017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早餐：蛋白质+复合碳水（燕麦粥+鸡蛋）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292647593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午餐：均衡搭配（瘦肉+蔬菜+粗粮）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85292169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晚餐：清淡为主（蔬菜+少量蛋白质）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7920" y="2560320"/>
            <a:ext cx="5486400" cy="3657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09360" y="265176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  <a:r>
              <a:t>简单分量控制法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3108960"/>
            <a:ext cx="5303520" cy="-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</a:p>
        </p:txBody>
      </p:sp>
      <p:sp>
        <p:nvSpPr>
          <p:cNvPr id="21" name="TextBox 20"/>
          <p:cNvSpPr txBox="1"/>
          <p:nvPr/>
        </p:nvSpPr>
        <p:spPr>
          <a:xfrm>
            <a:off x="6400800" y="3017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手掌大小 = 一份蛋白质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292647593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拳头大小 = 一份蔬菜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585292169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掌心大小 = 一份主食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8779367455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拇指大小 = 一份脂肪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4389120"/>
            <a:ext cx="5486400" cy="457200"/>
          </a:xfrm>
          <a:prstGeom prst="rect">
            <a:avLst/>
          </a:prstGeom>
          <a:solidFill>
            <a:srgbClr val="FFF8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09360" y="4480560"/>
            <a:ext cx="53035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9800"/>
                </a:solidFill>
              </a:defRPr>
            </a:pPr>
          </a:p>
        </p:txBody>
      </p:sp>
      <p:sp>
        <p:nvSpPr>
          <p:cNvPr id="27" name="TextBox 26"/>
          <p:cNvSpPr txBox="1"/>
          <p:nvPr/>
        </p:nvSpPr>
        <p:spPr>
          <a:xfrm>
            <a:off x="6309360" y="4937760"/>
            <a:ext cx="5303520" cy="-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使用小盘子可以自然减少食量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45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坚持建议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记录饮食：记录每日摄入，了解热量来源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806532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适度运动：每周3-4次有氧运动，配合力量训练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83612900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充足睡眠：每天7-8小时睡眠，调节食欲激素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25419268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定期称重：每周固定时间称重，关注趋势而非单日波动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67225636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允许放松：每周一顿欺骗餐，保持心理健康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0903200459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24242"/>
                </a:solidFill>
              </a:defRPr>
            </a:pPr>
            <a:r>
              <a:t>寻求支持：找伙伴一起减肥，相互鼓励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4754880"/>
            <a:ext cx="9445752" cy="54864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4846320"/>
            <a:ext cx="926287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2E7D32"/>
                </a:solidFill>
              </a:defRPr>
            </a:pPr>
          </a:p>
        </p:txBody>
      </p:sp>
      <p:sp>
        <p:nvSpPr>
          <p:cNvPr id="11" name="TextBox 10"/>
          <p:cNvSpPr txBox="1"/>
          <p:nvPr/>
        </p:nvSpPr>
        <p:spPr>
          <a:xfrm>
            <a:off x="1463040" y="5303520"/>
            <a:ext cx="9262872" cy="-91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424242"/>
                </a:solidFill>
              </a:defRPr>
            </a:pPr>
            <a:r>
              <a:t>健康减肥是长期的生活方式改变，而不是短期的节食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349240"/>
            <a:ext cx="94457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>
                <a:solidFill>
                  <a:srgbClr val="424242"/>
                </a:solidFill>
              </a:defRPr>
            </a:pPr>
            <a:r>
              <a:t>坚持就是胜利！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